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74" r:id="rId4"/>
    <p:sldId id="266" r:id="rId5"/>
    <p:sldId id="269" r:id="rId6"/>
    <p:sldId id="261" r:id="rId7"/>
    <p:sldId id="270" r:id="rId8"/>
    <p:sldId id="271" r:id="rId9"/>
    <p:sldId id="272" r:id="rId10"/>
    <p:sldId id="262" r:id="rId11"/>
    <p:sldId id="284" r:id="rId12"/>
    <p:sldId id="283" r:id="rId13"/>
    <p:sldId id="273" r:id="rId14"/>
    <p:sldId id="260" r:id="rId15"/>
    <p:sldId id="267" r:id="rId16"/>
    <p:sldId id="259" r:id="rId17"/>
    <p:sldId id="281" r:id="rId18"/>
    <p:sldId id="282" r:id="rId19"/>
    <p:sldId id="268" r:id="rId20"/>
    <p:sldId id="285" r:id="rId21"/>
    <p:sldId id="287" r:id="rId22"/>
    <p:sldId id="276" r:id="rId23"/>
    <p:sldId id="278" r:id="rId24"/>
    <p:sldId id="277" r:id="rId25"/>
    <p:sldId id="280" r:id="rId26"/>
    <p:sldId id="27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4"/>
    <p:restoredTop sz="94695"/>
  </p:normalViewPr>
  <p:slideViewPr>
    <p:cSldViewPr snapToGrid="0">
      <p:cViewPr varScale="1">
        <p:scale>
          <a:sx n="124" d="100"/>
          <a:sy n="124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BE5B2-67E7-114E-AB96-D72DE1949061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E726E-4AAD-7944-A5EC-4F87D05C75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756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E726E-4AAD-7944-A5EC-4F87D05C758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4112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E726E-4AAD-7944-A5EC-4F87D05C758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21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A9A17-462E-1F55-0F67-9E4ED611C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99876D-A5E9-98E2-0B6D-D89158EDA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2FC1B-1A51-EA0D-3B1E-9824DF3A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CA64D-A9E2-75CB-6AC0-5B0D5D3B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BD249-8032-2B83-C63C-2E9E5539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932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F4D80-BB53-885A-E606-350A08AF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7AEE49-163E-4384-64A7-2D9A2CAE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F4656-F8E4-885B-A31F-29611801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D6179D-6A6B-18F7-3423-0A5783F2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00FEE7-351B-12F3-7723-4FF52C85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088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F4B7EE-2119-3238-CD29-90A7BF60E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1580A1-C755-EBB0-E498-43904DE75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8106A-4BCD-0DBE-DC55-A46C9ECF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90FD4D-B0B4-BC21-9B03-F70F1712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13656D-D686-F366-4338-1A09380D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79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CDBB8-2B94-1846-89EC-719FA948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2E402F-4B3F-5257-6520-53101EB3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1ECC66-960A-21E9-1DAC-2098D52D7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85718-B44D-D9A6-1521-B583632CD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C6A5AA-E892-AF3D-475D-CBA05EEF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66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F79-D3E8-0DBE-AC17-7E3E39A3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5F2CA4-7989-EB1E-7EE8-F58746C3A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9BD1A-6FAE-F992-B906-FB967B14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15D3B-17A1-73E2-02EC-EC4FFA18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06EDA9-09BD-1F31-AB9F-41531CAD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90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78D41-3586-98ED-91BC-972DC369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B55218-8CFB-CF09-5AAF-6AC26666C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0C5C9B-AC25-31BB-B0EC-66793E44C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3622AD-7090-500C-3F02-62A165FE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B5D97E-052F-F240-3499-C3276256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E63D64-E86C-E32C-324C-43F980AA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424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D39DB-D44F-3B86-C310-0C37A080B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A61DCD-6AE6-5A30-024C-7EA23C65C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D2A906-EEF7-CE98-1F67-837D21B73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3B3E4A-F770-1723-7843-37BC89BEE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9B3569-1174-746B-14A0-462957F59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665FF3-3438-23E0-FAA7-3D63B391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DF78D6-BC47-C0CF-6EC2-9DE6E9E6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158B1D-6889-E849-5825-F64A5FAC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180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5C65D-9EF0-7463-82D3-9769605F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57C6FE-37E3-7888-98FC-3BC91475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DB57C-D5FF-59AB-AE35-D694881E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AFAEF4-AA9E-AB5C-4CDC-98D8FBFB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455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9749F7-D9AC-1975-6A4B-E0CACA5B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1469CE-D92F-E5A0-9151-5FC890B2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11175-123E-82EA-FAFA-B8056D21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75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2A707-B367-E404-5648-E2863CAF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8C269-FECE-A1E4-929D-B2FC85D5A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CACA03-A578-D947-B345-952E171A9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896413-AC0A-7332-90F4-B4BA243F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1B97B4-3C78-224D-5E6A-D1039E03E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B87FE3-CEE7-F41F-6B73-C4BD7D85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06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4BCBC-42B9-BB25-6EA2-B1AF2875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F669E2-C8AC-7036-3EA2-2A5301CEA4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A97D9A-F55F-739D-A876-F856A6E5B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DD1D5A-15A2-1011-AC65-33E84433E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09BDA6-B5C7-E3AE-BD86-9B1CDAE4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8EC832-64D4-5DB4-FECB-1226ADED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317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7FFE18-56BC-B842-43C9-6A87EC69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DCA91E-AE46-AE6C-04BC-494012FFC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CAD60A-BEAD-98C6-EB87-273E2E007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CC011-6E47-E047-874A-FB9D0147099F}" type="datetimeFigureOut">
              <a:rPr kumimoji="1" lang="zh-CN" altLang="en-US" smtClean="0"/>
              <a:t>2024/5/3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0CDEEA-74B6-A00E-D572-C1092A281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82AF1-2505-4AA4-F910-1B734E9DC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9424-FB17-2E4A-859B-4AE5DD9A84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86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slide" Target="slide14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B234B-0E78-AF95-5CF7-990F0A628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992" y="2130345"/>
            <a:ext cx="6894786" cy="1029522"/>
          </a:xfrm>
        </p:spPr>
        <p:txBody>
          <a:bodyPr/>
          <a:lstStyle/>
          <a:p>
            <a:r>
              <a:rPr kumimoji="1" lang="en-US" altLang="zh-CN" b="1" i="1" dirty="0"/>
              <a:t>SAR - ADC</a:t>
            </a:r>
            <a:endParaRPr kumimoji="1" lang="zh-CN" altLang="en-US" b="1" i="1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6A3CDA54-4DBA-AE5B-32D1-A9D5A9CC8E4B}"/>
              </a:ext>
            </a:extLst>
          </p:cNvPr>
          <p:cNvSpPr txBox="1">
            <a:spLocks/>
          </p:cNvSpPr>
          <p:nvPr/>
        </p:nvSpPr>
        <p:spPr>
          <a:xfrm>
            <a:off x="4866289" y="5328745"/>
            <a:ext cx="8439807" cy="486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Yi Tong</a:t>
            </a:r>
          </a:p>
          <a:p>
            <a:endParaRPr kumimoji="1"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94B8A39-4E03-867F-195F-DFBD68608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82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636DF6AF-50D6-343F-D954-54A53956CCDC}"/>
              </a:ext>
            </a:extLst>
          </p:cNvPr>
          <p:cNvSpPr txBox="1">
            <a:spLocks/>
          </p:cNvSpPr>
          <p:nvPr/>
        </p:nvSpPr>
        <p:spPr>
          <a:xfrm>
            <a:off x="252249" y="149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DAC-R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2R </a:t>
            </a:r>
            <a:r>
              <a:rPr kumimoji="1" lang="en-US" altLang="zh-CN" b="1" i="1" dirty="0" err="1"/>
              <a:t>Laddar</a:t>
            </a:r>
            <a:r>
              <a:rPr kumimoji="1" lang="zh-CN" altLang="en-US" b="1" i="1" dirty="0"/>
              <a:t> （</a:t>
            </a:r>
            <a:r>
              <a:rPr kumimoji="1" lang="en-US" altLang="zh-CN" b="1" i="1" dirty="0"/>
              <a:t>Resistor tree</a:t>
            </a:r>
            <a:r>
              <a:rPr kumimoji="1" lang="zh-CN" altLang="en-US" b="1" i="1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5D8425-1115-5FD4-C17B-A2A8D669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37" y="3375061"/>
            <a:ext cx="12216437" cy="34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2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636DF6AF-50D6-343F-D954-54A53956CCDC}"/>
              </a:ext>
            </a:extLst>
          </p:cNvPr>
          <p:cNvSpPr txBox="1">
            <a:spLocks/>
          </p:cNvSpPr>
          <p:nvPr/>
        </p:nvSpPr>
        <p:spPr>
          <a:xfrm>
            <a:off x="252249" y="149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DAC-R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2R </a:t>
            </a:r>
            <a:r>
              <a:rPr kumimoji="1" lang="en-US" altLang="zh-CN" b="1" i="1" dirty="0" err="1"/>
              <a:t>Laddar</a:t>
            </a:r>
            <a:r>
              <a:rPr kumimoji="1" lang="zh-CN" altLang="en-US" b="1" i="1" dirty="0"/>
              <a:t> （</a:t>
            </a:r>
            <a:r>
              <a:rPr kumimoji="1" lang="en-US" altLang="zh-CN" b="1" i="1" dirty="0"/>
              <a:t>Switches</a:t>
            </a:r>
            <a:r>
              <a:rPr kumimoji="1" lang="zh-CN" altLang="en-US" b="1" i="1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264081-4D23-6BFD-2ECD-C34587DF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5721"/>
            <a:ext cx="6339155" cy="3900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04BE94-C428-FE97-9C07-383830F4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690" y="2975721"/>
            <a:ext cx="3741628" cy="39002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D53119-F03A-042C-C1AA-94F934B80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09697" y="3572725"/>
            <a:ext cx="3900259" cy="27062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A63563-C2F2-4A2F-A373-2FA69F796D8B}"/>
              </a:ext>
            </a:extLst>
          </p:cNvPr>
          <p:cNvSpPr txBox="1"/>
          <p:nvPr/>
        </p:nvSpPr>
        <p:spPr>
          <a:xfrm>
            <a:off x="252249" y="1902048"/>
            <a:ext cx="377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T_gate</a:t>
            </a:r>
            <a:r>
              <a:rPr kumimoji="1" lang="en-US" altLang="zh-CN" dirty="0"/>
              <a:t> size: w = 5u,  l = 60n</a:t>
            </a:r>
          </a:p>
          <a:p>
            <a:r>
              <a:rPr kumimoji="1" lang="en-US" altLang="zh-CN" dirty="0"/>
              <a:t>Inverter: library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00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636DF6AF-50D6-343F-D954-54A53956CCDC}"/>
              </a:ext>
            </a:extLst>
          </p:cNvPr>
          <p:cNvSpPr txBox="1">
            <a:spLocks/>
          </p:cNvSpPr>
          <p:nvPr/>
        </p:nvSpPr>
        <p:spPr>
          <a:xfrm>
            <a:off x="252249" y="149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DAC-R2R </a:t>
            </a:r>
            <a:r>
              <a:rPr kumimoji="1" lang="en-US" altLang="zh-CN" b="1" i="1" dirty="0" err="1"/>
              <a:t>Laddar</a:t>
            </a:r>
            <a:r>
              <a:rPr kumimoji="1" lang="en-US" altLang="zh-CN" b="1" i="1" dirty="0"/>
              <a:t> (whole)</a:t>
            </a:r>
            <a:endParaRPr kumimoji="1" lang="zh-CN" altLang="en-US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9C4D77-8BC0-98F8-930C-C7585C40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72" y="1241653"/>
            <a:ext cx="9678255" cy="56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636DF6AF-50D6-343F-D954-54A53956CCDC}"/>
              </a:ext>
            </a:extLst>
          </p:cNvPr>
          <p:cNvSpPr txBox="1">
            <a:spLocks/>
          </p:cNvSpPr>
          <p:nvPr/>
        </p:nvSpPr>
        <p:spPr>
          <a:xfrm>
            <a:off x="252249" y="149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DAC-R2R </a:t>
            </a:r>
            <a:r>
              <a:rPr kumimoji="1" lang="en-US" altLang="zh-CN" b="1" i="1" dirty="0" err="1"/>
              <a:t>Laddar</a:t>
            </a:r>
            <a:endParaRPr kumimoji="1" lang="zh-CN" altLang="en-US" b="1" i="1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BA49AEB-EE23-E305-83C4-9E6D2D8C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9B146D-C7B5-4E49-F378-09E59AE5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91" y="1243173"/>
            <a:ext cx="10038709" cy="56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6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5" y="0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Layout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(except </a:t>
            </a:r>
            <a:r>
              <a:rPr kumimoji="1" lang="en-US" altLang="zh-CN" b="1" i="1" dirty="0" err="1"/>
              <a:t>rpoly</a:t>
            </a:r>
            <a:r>
              <a:rPr kumimoji="1" lang="en-US" altLang="zh-CN" b="1" i="1" dirty="0"/>
              <a:t>)</a:t>
            </a:r>
            <a:endParaRPr kumimoji="1" lang="zh-CN" altLang="en-US" b="1" i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CBC903-E02F-EB72-A773-D85F095B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54" y="1407561"/>
            <a:ext cx="9059873" cy="54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7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532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Full Layout</a:t>
            </a:r>
            <a:endParaRPr kumimoji="1" lang="zh-CN" altLang="en-US" b="1" i="1" dirty="0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8CFB1E05-2744-E8F7-840B-F36D1F9F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91080"/>
            <a:ext cx="7772400" cy="5369641"/>
          </a:xfrm>
          <a:prstGeom prst="rect">
            <a:avLst/>
          </a:prstGeom>
        </p:spPr>
      </p:pic>
      <p:pic>
        <p:nvPicPr>
          <p:cNvPr id="6" name="图片 5" descr="电子设备的屏幕&#10;&#10;低可信度描述已自动生成">
            <a:extLst>
              <a:ext uri="{FF2B5EF4-FFF2-40B4-BE49-F238E27FC236}">
                <a16:creationId xmlns:a16="http://schemas.microsoft.com/office/drawing/2014/main" id="{65EC10AB-C220-D84B-33A1-54294A93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354" y="2579525"/>
            <a:ext cx="5086113" cy="4278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5131A7-E0AD-9BB5-185F-7C94170ACCAE}"/>
              </a:ext>
            </a:extLst>
          </p:cNvPr>
          <p:cNvSpPr txBox="1"/>
          <p:nvPr/>
        </p:nvSpPr>
        <p:spPr>
          <a:xfrm>
            <a:off x="8660524" y="6053171"/>
            <a:ext cx="146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- All clean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60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2E20CDE9-0AAC-C7EF-D0C4-0063F57C2B73}"/>
              </a:ext>
            </a:extLst>
          </p:cNvPr>
          <p:cNvSpPr txBox="1">
            <a:spLocks/>
          </p:cNvSpPr>
          <p:nvPr/>
        </p:nvSpPr>
        <p:spPr>
          <a:xfrm>
            <a:off x="749300" y="0"/>
            <a:ext cx="10515600" cy="1449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SAR Extracted result – 100K Hz </a:t>
            </a:r>
            <a:endParaRPr kumimoji="1" lang="zh-CN" altLang="en-US" b="1" i="1" dirty="0"/>
          </a:p>
        </p:txBody>
      </p:sp>
      <p:pic>
        <p:nvPicPr>
          <p:cNvPr id="3" name="图片 2" descr="图表, 条形图, 直方图&#10;&#10;描述已自动生成">
            <a:extLst>
              <a:ext uri="{FF2B5EF4-FFF2-40B4-BE49-F238E27FC236}">
                <a16:creationId xmlns:a16="http://schemas.microsoft.com/office/drawing/2014/main" id="{CED22822-8CB1-AEB3-2ECC-FF812DD6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09" y="1009939"/>
            <a:ext cx="7772400" cy="4838122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0F14F01-AE98-4F8D-50C0-BD25B510CFD3}"/>
              </a:ext>
            </a:extLst>
          </p:cNvPr>
          <p:cNvCxnSpPr/>
          <p:nvPr/>
        </p:nvCxnSpPr>
        <p:spPr>
          <a:xfrm>
            <a:off x="8380072" y="1979869"/>
            <a:ext cx="207538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10D02BD-CB73-8D83-3291-9BC77FC71C13}"/>
              </a:ext>
            </a:extLst>
          </p:cNvPr>
          <p:cNvCxnSpPr/>
          <p:nvPr/>
        </p:nvCxnSpPr>
        <p:spPr>
          <a:xfrm>
            <a:off x="8678423" y="2873675"/>
            <a:ext cx="207538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5D4A539-533D-63ED-1EDE-14AE7A51EC14}"/>
              </a:ext>
            </a:extLst>
          </p:cNvPr>
          <p:cNvCxnSpPr/>
          <p:nvPr/>
        </p:nvCxnSpPr>
        <p:spPr>
          <a:xfrm>
            <a:off x="10455452" y="2422653"/>
            <a:ext cx="0" cy="45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5B5717B-9715-3D55-4B85-9D61EE9E97B3}"/>
              </a:ext>
            </a:extLst>
          </p:cNvPr>
          <p:cNvCxnSpPr>
            <a:cxnSpLocks/>
          </p:cNvCxnSpPr>
          <p:nvPr/>
        </p:nvCxnSpPr>
        <p:spPr>
          <a:xfrm flipV="1">
            <a:off x="10455452" y="1979869"/>
            <a:ext cx="0" cy="454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D0C9CEC-115C-79C1-5772-49B1040D5FA1}"/>
              </a:ext>
            </a:extLst>
          </p:cNvPr>
          <p:cNvSpPr txBox="1"/>
          <p:nvPr/>
        </p:nvSpPr>
        <p:spPr>
          <a:xfrm>
            <a:off x="10753803" y="229850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 dB</a:t>
            </a:r>
            <a:endParaRPr kumimoji="1" lang="zh-CN" altLang="en-US" dirty="0"/>
          </a:p>
        </p:txBody>
      </p:sp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79F130B3-0E10-F4DD-67E8-56A0C1B4D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8" y="1826803"/>
            <a:ext cx="7772400" cy="49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72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2E20CDE9-0AAC-C7EF-D0C4-0063F57C2B73}"/>
              </a:ext>
            </a:extLst>
          </p:cNvPr>
          <p:cNvSpPr txBox="1">
            <a:spLocks/>
          </p:cNvSpPr>
          <p:nvPr/>
        </p:nvSpPr>
        <p:spPr>
          <a:xfrm>
            <a:off x="749300" y="1234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SAR result</a:t>
            </a:r>
            <a:endParaRPr kumimoji="1" lang="zh-CN" altLang="en-US" b="1" i="1" dirty="0"/>
          </a:p>
        </p:txBody>
      </p:sp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DF31B199-0F87-5B2D-E4EA-65FF252C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078068"/>
            <a:ext cx="8470900" cy="54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3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箱线图&#10;&#10;描述已自动生成">
            <a:extLst>
              <a:ext uri="{FF2B5EF4-FFF2-40B4-BE49-F238E27FC236}">
                <a16:creationId xmlns:a16="http://schemas.microsoft.com/office/drawing/2014/main" id="{D30C8B93-DC3C-14BC-B014-CC0AABE0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1" y="467779"/>
            <a:ext cx="9982200" cy="639022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2E20CDE9-0AAC-C7EF-D0C4-0063F57C2B73}"/>
              </a:ext>
            </a:extLst>
          </p:cNvPr>
          <p:cNvSpPr txBox="1">
            <a:spLocks/>
          </p:cNvSpPr>
          <p:nvPr/>
        </p:nvSpPr>
        <p:spPr>
          <a:xfrm>
            <a:off x="830637" y="144043"/>
            <a:ext cx="3474235" cy="1294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SAR result</a:t>
            </a:r>
            <a:endParaRPr kumimoji="1"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192556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表, 条形图, 直方图&#10;&#10;描述已自动生成">
            <a:extLst>
              <a:ext uri="{FF2B5EF4-FFF2-40B4-BE49-F238E27FC236}">
                <a16:creationId xmlns:a16="http://schemas.microsoft.com/office/drawing/2014/main" id="{5ABB0E25-9C52-31B6-29CA-2A6E8BE1F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45408"/>
            <a:ext cx="6201173" cy="39697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Simulation – 50K Hz  </a:t>
            </a:r>
            <a:endParaRPr kumimoji="1" lang="zh-CN" altLang="en-US" b="1" i="1" dirty="0"/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526C40AF-EEF7-F62A-3DD2-F9580141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3181"/>
            <a:ext cx="6950154" cy="44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9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27370A-8137-3F11-F493-DB3A8EE8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21" y="931862"/>
            <a:ext cx="8271196" cy="592613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F8A8AD7-CAE7-A8ED-E0C5-EA681CD69892}"/>
              </a:ext>
            </a:extLst>
          </p:cNvPr>
          <p:cNvSpPr txBox="1">
            <a:spLocks/>
          </p:cNvSpPr>
          <p:nvPr/>
        </p:nvSpPr>
        <p:spPr>
          <a:xfrm>
            <a:off x="-388884" y="32603"/>
            <a:ext cx="4645572" cy="899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400" b="1" i="1" dirty="0"/>
              <a:t>Schematic</a:t>
            </a:r>
            <a:endParaRPr kumimoji="1" lang="zh-CN" altLang="en-US" sz="4400" b="1" i="1" dirty="0"/>
          </a:p>
        </p:txBody>
      </p:sp>
      <p:sp>
        <p:nvSpPr>
          <p:cNvPr id="6" name="矩形 5">
            <a:hlinkClick r:id="rId4" action="ppaction://hlinksldjump"/>
            <a:extLst>
              <a:ext uri="{FF2B5EF4-FFF2-40B4-BE49-F238E27FC236}">
                <a16:creationId xmlns:a16="http://schemas.microsoft.com/office/drawing/2014/main" id="{C5BBE933-162F-A090-4AC9-BB3E7815BBBF}"/>
              </a:ext>
            </a:extLst>
          </p:cNvPr>
          <p:cNvSpPr/>
          <p:nvPr/>
        </p:nvSpPr>
        <p:spPr>
          <a:xfrm>
            <a:off x="8723965" y="3943989"/>
            <a:ext cx="559223" cy="4222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6EA22C7B-018C-54A7-CB1B-1CFF91D3CEF6}"/>
              </a:ext>
            </a:extLst>
          </p:cNvPr>
          <p:cNvSpPr/>
          <p:nvPr/>
        </p:nvSpPr>
        <p:spPr>
          <a:xfrm>
            <a:off x="9205561" y="5598609"/>
            <a:ext cx="850018" cy="3275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hlinkClick r:id="rId6" action="ppaction://hlinksldjump"/>
            <a:extLst>
              <a:ext uri="{FF2B5EF4-FFF2-40B4-BE49-F238E27FC236}">
                <a16:creationId xmlns:a16="http://schemas.microsoft.com/office/drawing/2014/main" id="{0E870C21-9FAD-0356-EF95-41B3F81D5E25}"/>
              </a:ext>
            </a:extLst>
          </p:cNvPr>
          <p:cNvSpPr/>
          <p:nvPr/>
        </p:nvSpPr>
        <p:spPr>
          <a:xfrm>
            <a:off x="8348035" y="1733664"/>
            <a:ext cx="559223" cy="4222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hlinkClick r:id="rId7" action="ppaction://hlinksldjump"/>
            <a:extLst>
              <a:ext uri="{FF2B5EF4-FFF2-40B4-BE49-F238E27FC236}">
                <a16:creationId xmlns:a16="http://schemas.microsoft.com/office/drawing/2014/main" id="{920D77BA-A4D0-47D2-E244-5D84FB76BE2E}"/>
              </a:ext>
            </a:extLst>
          </p:cNvPr>
          <p:cNvSpPr/>
          <p:nvPr/>
        </p:nvSpPr>
        <p:spPr>
          <a:xfrm>
            <a:off x="2700349" y="2005834"/>
            <a:ext cx="840931" cy="4222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hlinkClick r:id="rId7" action="ppaction://hlinksldjump"/>
            <a:extLst>
              <a:ext uri="{FF2B5EF4-FFF2-40B4-BE49-F238E27FC236}">
                <a16:creationId xmlns:a16="http://schemas.microsoft.com/office/drawing/2014/main" id="{464295A8-8387-3CC1-E8C9-B62C05C2E19B}"/>
              </a:ext>
            </a:extLst>
          </p:cNvPr>
          <p:cNvSpPr txBox="1"/>
          <p:nvPr/>
        </p:nvSpPr>
        <p:spPr>
          <a:xfrm>
            <a:off x="2825320" y="2035027"/>
            <a:ext cx="9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DAC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hlinkClick r:id="rId5" action="ppaction://hlinksldjump"/>
            <a:extLst>
              <a:ext uri="{FF2B5EF4-FFF2-40B4-BE49-F238E27FC236}">
                <a16:creationId xmlns:a16="http://schemas.microsoft.com/office/drawing/2014/main" id="{A7E2FA59-E250-5B65-FAD7-A73D0D3BC0E5}"/>
              </a:ext>
            </a:extLst>
          </p:cNvPr>
          <p:cNvSpPr txBox="1"/>
          <p:nvPr/>
        </p:nvSpPr>
        <p:spPr>
          <a:xfrm>
            <a:off x="9137134" y="5678818"/>
            <a:ext cx="127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Step Mover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hlinkClick r:id="rId6" action="ppaction://hlinksldjump"/>
            <a:extLst>
              <a:ext uri="{FF2B5EF4-FFF2-40B4-BE49-F238E27FC236}">
                <a16:creationId xmlns:a16="http://schemas.microsoft.com/office/drawing/2014/main" id="{199FD6BB-1DDC-CD4E-1BD2-4144747EB62A}"/>
              </a:ext>
            </a:extLst>
          </p:cNvPr>
          <p:cNvSpPr txBox="1"/>
          <p:nvPr/>
        </p:nvSpPr>
        <p:spPr>
          <a:xfrm>
            <a:off x="8303860" y="1733769"/>
            <a:ext cx="1241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Comparator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hlinkClick r:id="rId4" action="ppaction://hlinksldjump"/>
            <a:extLst>
              <a:ext uri="{FF2B5EF4-FFF2-40B4-BE49-F238E27FC236}">
                <a16:creationId xmlns:a16="http://schemas.microsoft.com/office/drawing/2014/main" id="{833022AA-B2D4-F56F-657C-EF5D7F8B3CD3}"/>
              </a:ext>
            </a:extLst>
          </p:cNvPr>
          <p:cNvSpPr txBox="1"/>
          <p:nvPr/>
        </p:nvSpPr>
        <p:spPr>
          <a:xfrm>
            <a:off x="8712123" y="3978231"/>
            <a:ext cx="1241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Keeper (SAR)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hlinkClick r:id="rId7" action="ppaction://hlinksldjump"/>
            <a:extLst>
              <a:ext uri="{FF2B5EF4-FFF2-40B4-BE49-F238E27FC236}">
                <a16:creationId xmlns:a16="http://schemas.microsoft.com/office/drawing/2014/main" id="{F7364AF3-8582-F26E-D6A4-6BC78A9EF2D9}"/>
              </a:ext>
            </a:extLst>
          </p:cNvPr>
          <p:cNvSpPr txBox="1"/>
          <p:nvPr/>
        </p:nvSpPr>
        <p:spPr>
          <a:xfrm>
            <a:off x="4845420" y="3313242"/>
            <a:ext cx="9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DAC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hlinkClick r:id="rId7" action="ppaction://hlinksldjump"/>
            <a:extLst>
              <a:ext uri="{FF2B5EF4-FFF2-40B4-BE49-F238E27FC236}">
                <a16:creationId xmlns:a16="http://schemas.microsoft.com/office/drawing/2014/main" id="{BB85653C-3815-B541-F147-D9BE5DE78EEF}"/>
              </a:ext>
            </a:extLst>
          </p:cNvPr>
          <p:cNvSpPr/>
          <p:nvPr/>
        </p:nvSpPr>
        <p:spPr>
          <a:xfrm>
            <a:off x="4485824" y="3271841"/>
            <a:ext cx="1350115" cy="4222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Filter_regs</a:t>
            </a:r>
            <a:endParaRPr kumimoji="1" lang="zh-CN" altLang="en-US" dirty="0"/>
          </a:p>
        </p:txBody>
      </p:sp>
      <p:sp>
        <p:nvSpPr>
          <p:cNvPr id="18" name="文本框 17">
            <a:hlinkClick r:id="rId7" action="ppaction://hlinksldjump"/>
            <a:extLst>
              <a:ext uri="{FF2B5EF4-FFF2-40B4-BE49-F238E27FC236}">
                <a16:creationId xmlns:a16="http://schemas.microsoft.com/office/drawing/2014/main" id="{B1415317-9F82-66B8-4B97-8560CFD99865}"/>
              </a:ext>
            </a:extLst>
          </p:cNvPr>
          <p:cNvSpPr txBox="1"/>
          <p:nvPr/>
        </p:nvSpPr>
        <p:spPr>
          <a:xfrm>
            <a:off x="5687348" y="1822928"/>
            <a:ext cx="9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DAC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48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图表, 条形图&#10;&#10;描述已自动生成">
            <a:extLst>
              <a:ext uri="{FF2B5EF4-FFF2-40B4-BE49-F238E27FC236}">
                <a16:creationId xmlns:a16="http://schemas.microsoft.com/office/drawing/2014/main" id="{8C2C9650-E769-421C-127D-2A5A48BFF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041" y="1825625"/>
            <a:ext cx="7865134" cy="489584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72FBA0C-1CDD-634C-5BA1-E68EB9AD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50" y="208887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Defects: </a:t>
            </a:r>
            <a:endParaRPr kumimoji="1"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23813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2E20CDE9-0AAC-C7EF-D0C4-0063F57C2B73}"/>
              </a:ext>
            </a:extLst>
          </p:cNvPr>
          <p:cNvSpPr txBox="1">
            <a:spLocks/>
          </p:cNvSpPr>
          <p:nvPr/>
        </p:nvSpPr>
        <p:spPr>
          <a:xfrm>
            <a:off x="749300" y="0"/>
            <a:ext cx="10515600" cy="1449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SAR Extracted result – 100K Hz </a:t>
            </a:r>
            <a:endParaRPr kumimoji="1" lang="zh-CN" altLang="en-US" b="1" i="1" dirty="0"/>
          </a:p>
        </p:txBody>
      </p:sp>
      <p:pic>
        <p:nvPicPr>
          <p:cNvPr id="3" name="图片 2" descr="图表, 条形图, 直方图&#10;&#10;描述已自动生成">
            <a:extLst>
              <a:ext uri="{FF2B5EF4-FFF2-40B4-BE49-F238E27FC236}">
                <a16:creationId xmlns:a16="http://schemas.microsoft.com/office/drawing/2014/main" id="{CED22822-8CB1-AEB3-2ECC-FF812DD6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09" y="1009939"/>
            <a:ext cx="7772400" cy="4838122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0F14F01-AE98-4F8D-50C0-BD25B510CFD3}"/>
              </a:ext>
            </a:extLst>
          </p:cNvPr>
          <p:cNvCxnSpPr/>
          <p:nvPr/>
        </p:nvCxnSpPr>
        <p:spPr>
          <a:xfrm>
            <a:off x="8380072" y="1979869"/>
            <a:ext cx="207538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10D02BD-CB73-8D83-3291-9BC77FC71C13}"/>
              </a:ext>
            </a:extLst>
          </p:cNvPr>
          <p:cNvCxnSpPr/>
          <p:nvPr/>
        </p:nvCxnSpPr>
        <p:spPr>
          <a:xfrm>
            <a:off x="8678423" y="2873675"/>
            <a:ext cx="207538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5D4A539-533D-63ED-1EDE-14AE7A51EC14}"/>
              </a:ext>
            </a:extLst>
          </p:cNvPr>
          <p:cNvCxnSpPr/>
          <p:nvPr/>
        </p:nvCxnSpPr>
        <p:spPr>
          <a:xfrm>
            <a:off x="10455452" y="2422653"/>
            <a:ext cx="0" cy="45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5B5717B-9715-3D55-4B85-9D61EE9E97B3}"/>
              </a:ext>
            </a:extLst>
          </p:cNvPr>
          <p:cNvCxnSpPr>
            <a:cxnSpLocks/>
          </p:cNvCxnSpPr>
          <p:nvPr/>
        </p:nvCxnSpPr>
        <p:spPr>
          <a:xfrm flipV="1">
            <a:off x="10455452" y="1979869"/>
            <a:ext cx="0" cy="454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D0C9CEC-115C-79C1-5772-49B1040D5FA1}"/>
              </a:ext>
            </a:extLst>
          </p:cNvPr>
          <p:cNvSpPr txBox="1"/>
          <p:nvPr/>
        </p:nvSpPr>
        <p:spPr>
          <a:xfrm>
            <a:off x="10753803" y="229850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 dB</a:t>
            </a:r>
            <a:endParaRPr kumimoji="1" lang="zh-CN" altLang="en-US" dirty="0"/>
          </a:p>
        </p:txBody>
      </p:sp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79F130B3-0E10-F4DD-67E8-56A0C1B4D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8" y="1826803"/>
            <a:ext cx="7772400" cy="49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9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532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Simulation – 500K Hz  </a:t>
            </a:r>
            <a:endParaRPr kumimoji="1" lang="zh-CN" altLang="en-US" b="1" i="1" dirty="0"/>
          </a:p>
        </p:txBody>
      </p:sp>
      <p:pic>
        <p:nvPicPr>
          <p:cNvPr id="8" name="图片 7" descr="图表, 直方图&#10;&#10;描述已自动生成">
            <a:extLst>
              <a:ext uri="{FF2B5EF4-FFF2-40B4-BE49-F238E27FC236}">
                <a16:creationId xmlns:a16="http://schemas.microsoft.com/office/drawing/2014/main" id="{E765C3C8-84D9-8484-372E-21EBEAE3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49" y="506837"/>
            <a:ext cx="6655151" cy="4260372"/>
          </a:xfrm>
          <a:prstGeom prst="rect">
            <a:avLst/>
          </a:prstGeom>
        </p:spPr>
      </p:pic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5F8F8F8E-6AC8-776E-0C46-29B65A19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612" y="1832400"/>
            <a:ext cx="7430927" cy="49755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8A62150-4BD2-5D3E-E38C-C47A2C253016}"/>
              </a:ext>
            </a:extLst>
          </p:cNvPr>
          <p:cNvSpPr txBox="1"/>
          <p:nvPr/>
        </p:nvSpPr>
        <p:spPr>
          <a:xfrm>
            <a:off x="7294652" y="933313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0 0.5M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89174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532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Simulation – 1M Hz</a:t>
            </a:r>
            <a:endParaRPr kumimoji="1" lang="zh-CN" altLang="en-US" b="1" i="1" dirty="0"/>
          </a:p>
        </p:txBody>
      </p:sp>
      <p:pic>
        <p:nvPicPr>
          <p:cNvPr id="10" name="图片 9" descr="图表, 条形图, 直方图&#10;&#10;描述已自动生成">
            <a:extLst>
              <a:ext uri="{FF2B5EF4-FFF2-40B4-BE49-F238E27FC236}">
                <a16:creationId xmlns:a16="http://schemas.microsoft.com/office/drawing/2014/main" id="{E2B141B1-048D-2981-96A7-BA741128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265" y="486288"/>
            <a:ext cx="7955146" cy="5092579"/>
          </a:xfrm>
          <a:prstGeom prst="rect">
            <a:avLst/>
          </a:prstGeom>
        </p:spPr>
      </p:pic>
      <p:pic>
        <p:nvPicPr>
          <p:cNvPr id="12" name="图片 11" descr="图表, 折线图&#10;&#10;描述已自动生成">
            <a:extLst>
              <a:ext uri="{FF2B5EF4-FFF2-40B4-BE49-F238E27FC236}">
                <a16:creationId xmlns:a16="http://schemas.microsoft.com/office/drawing/2014/main" id="{5EBA3B57-61E2-2201-040D-74AF0FC20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2408"/>
            <a:ext cx="7772400" cy="49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表, 条形图, 直方图&#10;&#10;描述已自动生成">
            <a:extLst>
              <a:ext uri="{FF2B5EF4-FFF2-40B4-BE49-F238E27FC236}">
                <a16:creationId xmlns:a16="http://schemas.microsoft.com/office/drawing/2014/main" id="{291FB9FB-784A-6629-B2A2-B02EE178F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85"/>
          <a:stretch/>
        </p:blipFill>
        <p:spPr>
          <a:xfrm>
            <a:off x="7369026" y="983753"/>
            <a:ext cx="4941349" cy="5092579"/>
          </a:xfrm>
          <a:prstGeom prst="rect">
            <a:avLst/>
          </a:prstGeom>
        </p:spPr>
      </p:pic>
      <p:pic>
        <p:nvPicPr>
          <p:cNvPr id="10" name="图片 9" descr="图表, 条形图&#10;&#10;描述已自动生成">
            <a:extLst>
              <a:ext uri="{FF2B5EF4-FFF2-40B4-BE49-F238E27FC236}">
                <a16:creationId xmlns:a16="http://schemas.microsoft.com/office/drawing/2014/main" id="{5DBA64C4-F2DB-9FA4-F4EA-7EF6F0BD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381" y="1025722"/>
            <a:ext cx="4848525" cy="48485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5409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Simulation – 1M Hz, </a:t>
            </a:r>
            <a:r>
              <a:rPr kumimoji="1" lang="en-US" altLang="zh-CN" b="1" i="1" dirty="0" err="1"/>
              <a:t>Pre&amp;post</a:t>
            </a:r>
            <a:r>
              <a:rPr kumimoji="1" lang="en-US" altLang="zh-CN" b="1" i="1" dirty="0"/>
              <a:t> layout</a:t>
            </a:r>
            <a:endParaRPr kumimoji="1" lang="zh-CN" altLang="en-US" b="1" i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D474B6-CD01-649C-401C-FCE33A7A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603" y="1805989"/>
            <a:ext cx="4946579" cy="494657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75B57F-9106-67B4-B484-71EA0DA6BCC9}"/>
              </a:ext>
            </a:extLst>
          </p:cNvPr>
          <p:cNvSpPr txBox="1"/>
          <p:nvPr/>
        </p:nvSpPr>
        <p:spPr>
          <a:xfrm>
            <a:off x="10104937" y="62683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Post Layout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7BF934-CFCB-AB2E-5A2B-1CFBCA6AC63A}"/>
              </a:ext>
            </a:extLst>
          </p:cNvPr>
          <p:cNvSpPr txBox="1"/>
          <p:nvPr/>
        </p:nvSpPr>
        <p:spPr>
          <a:xfrm>
            <a:off x="6432644" y="618216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 Layout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91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A7D13D7A-BD66-48E2-B332-A7913F7A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62050"/>
            <a:ext cx="7772400" cy="497559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E1B9D55-36AC-C175-DE52-3BE7F57B0263}"/>
              </a:ext>
            </a:extLst>
          </p:cNvPr>
          <p:cNvSpPr txBox="1">
            <a:spLocks/>
          </p:cNvSpPr>
          <p:nvPr/>
        </p:nvSpPr>
        <p:spPr>
          <a:xfrm>
            <a:off x="749300" y="1234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Temp drifting</a:t>
            </a:r>
            <a:endParaRPr kumimoji="1"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696325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806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Specs </a:t>
            </a:r>
            <a:endParaRPr kumimoji="1" lang="zh-CN" altLang="en-US" b="1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8E70D4-F9DF-7D1F-2F6D-3F5897A95470}"/>
              </a:ext>
            </a:extLst>
          </p:cNvPr>
          <p:cNvSpPr txBox="1"/>
          <p:nvPr/>
        </p:nvSpPr>
        <p:spPr>
          <a:xfrm>
            <a:off x="4127352" y="2231107"/>
            <a:ext cx="39372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Area: 55x34 – 22.45x8.38 = 1681 um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 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Total </a:t>
            </a:r>
            <a:r>
              <a:rPr kumimoji="1" lang="en-US" altLang="zh-CN" dirty="0" err="1"/>
              <a:t>inst</a:t>
            </a:r>
            <a:r>
              <a:rPr kumimoji="1" lang="en-US" altLang="zh-CN" dirty="0"/>
              <a:t>: 1338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Resolution: 8 Bits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Range: 0.25V ~ 1.2 V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Sampling frequency: 10 MHz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70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532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Top view</a:t>
            </a:r>
            <a:endParaRPr kumimoji="1" lang="zh-CN" altLang="en-US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4CF51E-241C-138A-216B-2EF65212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35" y="685028"/>
            <a:ext cx="6570729" cy="61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532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Set Mover- schematic </a:t>
            </a:r>
            <a:endParaRPr kumimoji="1" lang="zh-CN" altLang="en-US" b="1" i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060D19-AD7D-7783-FE7A-723DAC16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3393"/>
            <a:ext cx="12181500" cy="1734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966FAB-6BFB-D4B3-D6A9-31D73639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7274" y="3657601"/>
            <a:ext cx="6757773" cy="31901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D5359B-351B-A43D-D178-DB8FEF3C5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499" y="3518178"/>
            <a:ext cx="6757773" cy="333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44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1178F2-81AB-5110-2DAF-B5B667F8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498" y="12113"/>
            <a:ext cx="6283502" cy="31679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0E482E-17E5-45A8-A67D-08C97A7D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532"/>
            <a:ext cx="10515600" cy="1325563"/>
          </a:xfrm>
        </p:spPr>
        <p:txBody>
          <a:bodyPr/>
          <a:lstStyle/>
          <a:p>
            <a:r>
              <a:rPr kumimoji="1" lang="en-US" altLang="zh-CN" b="1" i="1" dirty="0"/>
              <a:t>Set Mover - Layout</a:t>
            </a:r>
            <a:endParaRPr kumimoji="1" lang="zh-CN" altLang="en-US" b="1" i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9D72852-E986-AE71-D40D-2B4FDCDE5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496621"/>
            <a:ext cx="9811074" cy="43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9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9023DD-7BCB-DAE5-75CC-36A90EB3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2" y="1201783"/>
            <a:ext cx="12435165" cy="2765698"/>
          </a:xfrm>
          <a:prstGeom prst="rect">
            <a:avLst/>
          </a:prstGeom>
        </p:spPr>
      </p:pic>
      <p:sp>
        <p:nvSpPr>
          <p:cNvPr id="5" name="内容占位符 4">
            <a:hlinkClick r:id="rId3" action="ppaction://hlinksldjump"/>
            <a:extLst>
              <a:ext uri="{FF2B5EF4-FFF2-40B4-BE49-F238E27FC236}">
                <a16:creationId xmlns:a16="http://schemas.microsoft.com/office/drawing/2014/main" id="{2B0AA50F-0CDB-09BE-A0F8-B0A32BE7EB2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0442" y="1360975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Full Schematic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BA2DEA23-775C-A12D-4BA2-8B55308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16761C6-3D03-79C8-8109-6B021F77F084}"/>
              </a:ext>
            </a:extLst>
          </p:cNvPr>
          <p:cNvSpPr txBox="1">
            <a:spLocks/>
          </p:cNvSpPr>
          <p:nvPr/>
        </p:nvSpPr>
        <p:spPr>
          <a:xfrm>
            <a:off x="0" y="2705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Keeper (SAR Logic)</a:t>
            </a:r>
            <a:endParaRPr kumimoji="1" lang="zh-CN" altLang="en-US" b="1" i="1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FBA16B22-0F08-B323-8896-D956762CEF56}"/>
              </a:ext>
            </a:extLst>
          </p:cNvPr>
          <p:cNvCxnSpPr/>
          <p:nvPr/>
        </p:nvCxnSpPr>
        <p:spPr>
          <a:xfrm>
            <a:off x="4372840" y="3680295"/>
            <a:ext cx="249701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6FFD2B0-357A-D427-C387-C47C9840529E}"/>
              </a:ext>
            </a:extLst>
          </p:cNvPr>
          <p:cNvCxnSpPr>
            <a:cxnSpLocks/>
          </p:cNvCxnSpPr>
          <p:nvPr/>
        </p:nvCxnSpPr>
        <p:spPr>
          <a:xfrm flipV="1">
            <a:off x="6869855" y="3181227"/>
            <a:ext cx="0" cy="49906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C875C026-3AA5-DCE1-EC83-0B26F95C9522}"/>
              </a:ext>
            </a:extLst>
          </p:cNvPr>
          <p:cNvCxnSpPr>
            <a:cxnSpLocks/>
          </p:cNvCxnSpPr>
          <p:nvPr/>
        </p:nvCxnSpPr>
        <p:spPr>
          <a:xfrm flipH="1">
            <a:off x="6526537" y="3157781"/>
            <a:ext cx="34331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ED516A72-534B-152D-9976-8CBE0D6EA0D9}"/>
              </a:ext>
            </a:extLst>
          </p:cNvPr>
          <p:cNvCxnSpPr>
            <a:cxnSpLocks/>
          </p:cNvCxnSpPr>
          <p:nvPr/>
        </p:nvCxnSpPr>
        <p:spPr>
          <a:xfrm>
            <a:off x="4372840" y="2735750"/>
            <a:ext cx="0" cy="90937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B0F15C07-1E84-DB4B-045A-D131AE289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90" y="3897878"/>
            <a:ext cx="6719860" cy="2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6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863B93F-8F9D-C384-7023-10FE4FF3D6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Comparator - schematic</a:t>
            </a:r>
            <a:endParaRPr kumimoji="1" lang="zh-CN" altLang="en-US" b="1" i="1" dirty="0"/>
          </a:p>
        </p:txBody>
      </p:sp>
      <p:sp>
        <p:nvSpPr>
          <p:cNvPr id="6" name="文本框 5">
            <a:hlinkClick r:id="rId2" action="ppaction://hlinksldjump"/>
            <a:extLst>
              <a:ext uri="{FF2B5EF4-FFF2-40B4-BE49-F238E27FC236}">
                <a16:creationId xmlns:a16="http://schemas.microsoft.com/office/drawing/2014/main" id="{3799EA2A-F026-54ED-7A71-B1DE0906740C}"/>
              </a:ext>
            </a:extLst>
          </p:cNvPr>
          <p:cNvSpPr txBox="1"/>
          <p:nvPr/>
        </p:nvSpPr>
        <p:spPr>
          <a:xfrm>
            <a:off x="8642129" y="5612522"/>
            <a:ext cx="220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Full Schematic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2066B06-E0E3-E6F3-40DA-C6531781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0028" y="2506662"/>
            <a:ext cx="10331944" cy="4351338"/>
          </a:xfrm>
          <a:prstGeom prst="rect">
            <a:avLst/>
          </a:prstGeom>
        </p:spPr>
      </p:pic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E11BF6BA-6E07-66FA-B5EC-BD88842D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0" y="1"/>
            <a:ext cx="4995742" cy="25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7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3F677-A23E-A1C4-80C1-74787481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2" y="328444"/>
            <a:ext cx="10515600" cy="1325563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863B93F-8F9D-C384-7023-10FE4FF3D6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Comparator – layout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AEACD4D-8A91-4082-7896-4B6D832A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72" y="1853379"/>
            <a:ext cx="10356351" cy="33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8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3F677-A23E-A1C4-80C1-74787481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2" y="328444"/>
            <a:ext cx="10515600" cy="1325563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863B93F-8F9D-C384-7023-10FE4FF3D69F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9591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i="1" dirty="0"/>
              <a:t>Comparator – simulation (</a:t>
            </a:r>
            <a:r>
              <a:rPr kumimoji="1" lang="en-US" altLang="zh-CN" b="1" i="1" dirty="0" err="1"/>
              <a:t>pre&amp;post</a:t>
            </a:r>
            <a:r>
              <a:rPr kumimoji="1" lang="en-US" altLang="zh-CN" b="1" i="1" dirty="0"/>
              <a:t>)</a:t>
            </a:r>
          </a:p>
        </p:txBody>
      </p:sp>
      <p:pic>
        <p:nvPicPr>
          <p:cNvPr id="3" name="内容占位符 6" descr="图表&#10;&#10;描述已自动生成">
            <a:extLst>
              <a:ext uri="{FF2B5EF4-FFF2-40B4-BE49-F238E27FC236}">
                <a16:creationId xmlns:a16="http://schemas.microsoft.com/office/drawing/2014/main" id="{4AAC8B39-7234-5901-F6CB-27D3CA754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29" y="1377327"/>
            <a:ext cx="9681898" cy="5361776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2E83B1-BCD9-E9C7-2210-607F731A5861}"/>
              </a:ext>
            </a:extLst>
          </p:cNvPr>
          <p:cNvSpPr txBox="1"/>
          <p:nvPr/>
        </p:nvSpPr>
        <p:spPr>
          <a:xfrm>
            <a:off x="7756990" y="2527443"/>
            <a:ext cx="215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FF50"/>
                </a:solidFill>
              </a:rPr>
              <a:t>Post layout</a:t>
            </a:r>
            <a:endParaRPr kumimoji="1"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94D588-C7CF-6296-C2B2-B703E10406D9}"/>
              </a:ext>
            </a:extLst>
          </p:cNvPr>
          <p:cNvSpPr txBox="1"/>
          <p:nvPr/>
        </p:nvSpPr>
        <p:spPr>
          <a:xfrm>
            <a:off x="7756990" y="3067339"/>
            <a:ext cx="215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7030A0"/>
                </a:solidFill>
              </a:rPr>
              <a:t>Pre layout</a:t>
            </a:r>
            <a:endParaRPr kumimoji="1"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BCA4F0-D84F-EDB2-660A-273BA26D7ACE}"/>
              </a:ext>
            </a:extLst>
          </p:cNvPr>
          <p:cNvSpPr txBox="1"/>
          <p:nvPr/>
        </p:nvSpPr>
        <p:spPr>
          <a:xfrm>
            <a:off x="7893851" y="4489806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Resolution: 8 mV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67284F-141D-EE56-295A-2163B8ADC917}"/>
              </a:ext>
            </a:extLst>
          </p:cNvPr>
          <p:cNvSpPr txBox="1"/>
          <p:nvPr/>
        </p:nvSpPr>
        <p:spPr>
          <a:xfrm>
            <a:off x="7905873" y="4990214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 &lt;  1 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84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193</Words>
  <Application>Microsoft Macintosh PowerPoint</Application>
  <PresentationFormat>宽屏</PresentationFormat>
  <Paragraphs>55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SAR - ADC</vt:lpstr>
      <vt:lpstr>PowerPoint 演示文稿</vt:lpstr>
      <vt:lpstr>Top view</vt:lpstr>
      <vt:lpstr>Set Mover- schematic </vt:lpstr>
      <vt:lpstr>Set Mover - Layout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Layout (except rpoly)</vt:lpstr>
      <vt:lpstr>Full Layout</vt:lpstr>
      <vt:lpstr>PowerPoint 演示文稿</vt:lpstr>
      <vt:lpstr>PowerPoint 演示文稿</vt:lpstr>
      <vt:lpstr>PowerPoint 演示文稿</vt:lpstr>
      <vt:lpstr>Simulation – 50K Hz  </vt:lpstr>
      <vt:lpstr>Defects: </vt:lpstr>
      <vt:lpstr>PowerPoint 演示文稿</vt:lpstr>
      <vt:lpstr>Simulation – 500K Hz  </vt:lpstr>
      <vt:lpstr>Simulation – 1M Hz</vt:lpstr>
      <vt:lpstr>Simulation – 1M Hz, Pre&amp;post layout</vt:lpstr>
      <vt:lpstr>PowerPoint 演示文稿</vt:lpstr>
      <vt:lpstr>Specs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SAR- ADC</dc:title>
  <dc:creator>Yi Tong</dc:creator>
  <cp:lastModifiedBy>Yi Tong</cp:lastModifiedBy>
  <cp:revision>22</cp:revision>
  <dcterms:created xsi:type="dcterms:W3CDTF">2024-04-09T15:43:47Z</dcterms:created>
  <dcterms:modified xsi:type="dcterms:W3CDTF">2024-05-03T14:56:54Z</dcterms:modified>
</cp:coreProperties>
</file>